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3" r:id="rId2"/>
    <p:sldId id="260" r:id="rId3"/>
    <p:sldId id="259" r:id="rId4"/>
    <p:sldId id="262" r:id="rId5"/>
    <p:sldId id="263" r:id="rId6"/>
    <p:sldId id="264" r:id="rId7"/>
    <p:sldId id="280" r:id="rId8"/>
    <p:sldId id="281" r:id="rId9"/>
    <p:sldId id="267" r:id="rId10"/>
    <p:sldId id="265" r:id="rId11"/>
    <p:sldId id="284" r:id="rId12"/>
    <p:sldId id="268" r:id="rId13"/>
    <p:sldId id="278" r:id="rId14"/>
    <p:sldId id="266" r:id="rId15"/>
    <p:sldId id="282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59" autoAdjust="0"/>
    <p:restoredTop sz="94660"/>
  </p:normalViewPr>
  <p:slideViewPr>
    <p:cSldViewPr>
      <p:cViewPr varScale="1">
        <p:scale>
          <a:sx n="69" d="100"/>
          <a:sy n="69" d="100"/>
        </p:scale>
        <p:origin x="-13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12000" dirty="0" smtClean="0">
                <a:latin typeface="+mn-lt"/>
              </a:rPr>
              <a:t>Урок №167</a:t>
            </a:r>
            <a:endParaRPr lang="ru-RU" sz="12000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435280" cy="5688632"/>
          </a:xfrm>
        </p:spPr>
        <p:txBody>
          <a:bodyPr>
            <a:noAutofit/>
          </a:bodyPr>
          <a:lstStyle/>
          <a:p>
            <a:pPr algn="ctr"/>
            <a:r>
              <a:rPr lang="ru-RU" sz="8800" dirty="0" smtClean="0"/>
              <a:t>Бесконечные периодические десятичные дроби</a:t>
            </a:r>
            <a:endParaRPr lang="ru-RU" sz="8800" dirty="0"/>
          </a:p>
        </p:txBody>
      </p:sp>
    </p:spTree>
    <p:extLst>
      <p:ext uri="{BB962C8B-B14F-4D97-AF65-F5344CB8AC3E}">
        <p14:creationId xmlns="" xmlns:p14="http://schemas.microsoft.com/office/powerpoint/2010/main" val="297977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6048672"/>
          </a:xfrm>
        </p:spPr>
        <p:txBody>
          <a:bodyPr/>
          <a:lstStyle/>
          <a:p>
            <a:pPr marL="109728" indent="0" algn="ctr">
              <a:buNone/>
            </a:pPr>
            <a:r>
              <a:rPr lang="ru-RU" sz="3200" dirty="0" smtClean="0"/>
              <a:t>Бесконечные десятичные дроби</a:t>
            </a:r>
          </a:p>
          <a:p>
            <a:pPr marL="109728" indent="0" algn="ctr">
              <a:buNone/>
            </a:pPr>
            <a:endParaRPr lang="ru-RU" sz="3200" dirty="0"/>
          </a:p>
          <a:p>
            <a:pPr marL="109728" indent="0" algn="ctr">
              <a:buNone/>
            </a:pPr>
            <a:endParaRPr lang="ru-RU" sz="3200" dirty="0"/>
          </a:p>
          <a:p>
            <a:pPr marL="109728" indent="0" algn="ctr">
              <a:buNone/>
            </a:pPr>
            <a:r>
              <a:rPr lang="ru-RU" sz="3200" dirty="0" smtClean="0"/>
              <a:t>непериодические                      периодические</a:t>
            </a:r>
          </a:p>
          <a:p>
            <a:pPr marL="109728" indent="0" algn="ctr">
              <a:buNone/>
            </a:pPr>
            <a:r>
              <a:rPr lang="ru-RU" sz="3200" dirty="0"/>
              <a:t>2, 1456738… </a:t>
            </a:r>
            <a:r>
              <a:rPr lang="ru-RU" sz="3200" dirty="0" smtClean="0"/>
              <a:t>                               1</a:t>
            </a:r>
            <a:r>
              <a:rPr lang="ru-RU" sz="3200" dirty="0"/>
              <a:t>, </a:t>
            </a:r>
            <a:r>
              <a:rPr lang="ru-RU" sz="3200" u="sng" dirty="0" smtClean="0">
                <a:solidFill>
                  <a:srgbClr val="FF0000"/>
                </a:solidFill>
              </a:rPr>
              <a:t>23</a:t>
            </a:r>
            <a:r>
              <a:rPr lang="ru-RU" sz="3200" dirty="0" smtClean="0"/>
              <a:t>2323…</a:t>
            </a:r>
          </a:p>
          <a:p>
            <a:pPr marL="109728" indent="0" algn="ctr">
              <a:buNone/>
            </a:pPr>
            <a:endParaRPr lang="ru-RU" sz="3200" dirty="0"/>
          </a:p>
          <a:p>
            <a:pPr marL="109728" indent="0" algn="ctr">
              <a:buNone/>
            </a:pPr>
            <a:endParaRPr lang="ru-RU" sz="3200" dirty="0" smtClean="0"/>
          </a:p>
          <a:p>
            <a:pPr marL="109728" indent="0" algn="ctr">
              <a:buNone/>
            </a:pPr>
            <a:r>
              <a:rPr lang="ru-RU" sz="3200" dirty="0" smtClean="0"/>
              <a:t>                                                   период</a:t>
            </a:r>
          </a:p>
          <a:p>
            <a:pPr marL="109728" indent="0" algn="ctr">
              <a:buNone/>
            </a:pPr>
            <a:r>
              <a:rPr lang="ru-RU" sz="3200" dirty="0" smtClean="0"/>
              <a:t>                                           1, 232323… = 1, (23)</a:t>
            </a:r>
            <a:endParaRPr lang="ru-RU" sz="32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563888" y="1268760"/>
            <a:ext cx="1152128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716016" y="1268760"/>
            <a:ext cx="144016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6913837" y="3358181"/>
            <a:ext cx="50405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8534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20080"/>
          </a:xfrm>
        </p:spPr>
        <p:txBody>
          <a:bodyPr/>
          <a:lstStyle/>
          <a:p>
            <a:r>
              <a:rPr lang="ru-RU" dirty="0" smtClean="0"/>
              <a:t>Примеры:</a:t>
            </a:r>
            <a:endParaRPr lang="ru-RU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4536504" cy="5481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37" name="Прямоугольник 36"/>
              <p:cNvSpPr/>
              <p:nvPr/>
            </p:nvSpPr>
            <p:spPr>
              <a:xfrm>
                <a:off x="3923928" y="3068960"/>
                <a:ext cx="5112568" cy="12447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000" b="1" i="1">
                              <a:latin typeface="Cambria Math"/>
                            </a:rPr>
                            <m:t>𝟕</m:t>
                          </m:r>
                        </m:num>
                        <m:den>
                          <m:r>
                            <a:rPr lang="ru-RU" sz="4000" b="1" i="1">
                              <a:latin typeface="Cambria Math"/>
                            </a:rPr>
                            <m:t>𝟗</m:t>
                          </m:r>
                        </m:den>
                      </m:f>
                      <m:r>
                        <a:rPr lang="ru-RU" sz="4000" b="1" i="1">
                          <a:latin typeface="Cambria Math"/>
                        </a:rPr>
                        <m:t>=</m:t>
                      </m:r>
                      <m:r>
                        <a:rPr lang="ru-RU" sz="4000" b="1" i="1">
                          <a:latin typeface="Cambria Math"/>
                        </a:rPr>
                        <m:t>𝟎</m:t>
                      </m:r>
                      <m:r>
                        <a:rPr lang="ru-RU" sz="4000" b="1" i="1">
                          <a:latin typeface="Cambria Math"/>
                        </a:rPr>
                        <m:t>,</m:t>
                      </m:r>
                      <m:r>
                        <a:rPr lang="ru-RU" sz="4000" b="1" i="1">
                          <a:latin typeface="Cambria Math"/>
                        </a:rPr>
                        <m:t>𝟕𝟕𝟕</m:t>
                      </m:r>
                      <m:r>
                        <a:rPr lang="ru-RU" sz="4000" b="1" i="1">
                          <a:latin typeface="Cambria Math"/>
                        </a:rPr>
                        <m:t>…=</m:t>
                      </m:r>
                      <m:r>
                        <a:rPr lang="ru-RU" sz="4000" b="1" i="1">
                          <a:latin typeface="Cambria Math"/>
                        </a:rPr>
                        <m:t>𝟎</m:t>
                      </m:r>
                      <m:r>
                        <a:rPr lang="ru-RU" sz="4000" b="1" i="1">
                          <a:latin typeface="Cambria Math"/>
                        </a:rPr>
                        <m:t>,(</m:t>
                      </m:r>
                      <m:r>
                        <a:rPr lang="ru-RU" sz="4000" b="1" i="1">
                          <a:latin typeface="Cambria Math"/>
                        </a:rPr>
                        <m:t>𝟕</m:t>
                      </m:r>
                      <m:r>
                        <a:rPr lang="ru-RU" sz="40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4000" b="1" dirty="0"/>
              </a:p>
            </p:txBody>
          </p:sp>
        </mc:Choice>
        <mc:Fallback>
          <p:sp>
            <p:nvSpPr>
              <p:cNvPr id="37" name="Прямоугольник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068960"/>
                <a:ext cx="5112568" cy="124476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87558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20080"/>
          </a:xfrm>
        </p:spPr>
        <p:txBody>
          <a:bodyPr/>
          <a:lstStyle/>
          <a:p>
            <a:r>
              <a:rPr lang="ru-RU" dirty="0" smtClean="0"/>
              <a:t>Примеры: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3883463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3239744" y="3122634"/>
                <a:ext cx="5796752" cy="11330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b="1" i="1"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ru-RU" sz="3600" b="1" i="1">
                              <a:latin typeface="Cambria Math"/>
                            </a:rPr>
                            <m:t>𝟗𝟗</m:t>
                          </m:r>
                        </m:den>
                      </m:f>
                      <m:r>
                        <a:rPr lang="ru-RU" sz="3600" b="1" i="1">
                          <a:latin typeface="Cambria Math"/>
                        </a:rPr>
                        <m:t>=</m:t>
                      </m:r>
                      <m:r>
                        <a:rPr lang="ru-RU" sz="3600" b="1" i="1">
                          <a:latin typeface="Cambria Math"/>
                        </a:rPr>
                        <m:t>𝟎</m:t>
                      </m:r>
                      <m:r>
                        <a:rPr lang="ru-RU" sz="3600" b="1" i="1">
                          <a:latin typeface="Cambria Math"/>
                        </a:rPr>
                        <m:t>,</m:t>
                      </m:r>
                      <m:r>
                        <a:rPr lang="ru-RU" sz="3600" b="1" i="1">
                          <a:latin typeface="Cambria Math"/>
                        </a:rPr>
                        <m:t>𝟎𝟐𝟎𝟐</m:t>
                      </m:r>
                      <m:r>
                        <a:rPr lang="ru-RU" sz="3600" b="1" i="1">
                          <a:latin typeface="Cambria Math"/>
                        </a:rPr>
                        <m:t>…=</m:t>
                      </m:r>
                      <m:r>
                        <a:rPr lang="ru-RU" sz="3600" b="1" i="1">
                          <a:latin typeface="Cambria Math"/>
                        </a:rPr>
                        <m:t>𝟎</m:t>
                      </m:r>
                      <m:r>
                        <a:rPr lang="ru-RU" sz="3600" b="1" i="1">
                          <a:latin typeface="Cambria Math"/>
                        </a:rPr>
                        <m:t>,(</m:t>
                      </m:r>
                      <m:r>
                        <a:rPr lang="ru-RU" sz="3600" b="1" i="1">
                          <a:latin typeface="Cambria Math"/>
                        </a:rPr>
                        <m:t>𝟎𝟐</m:t>
                      </m:r>
                      <m:r>
                        <a:rPr lang="ru-RU" sz="3600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b="1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744" y="3122634"/>
                <a:ext cx="5796752" cy="113306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16752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20080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Примеры: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02510"/>
            <a:ext cx="3936227" cy="532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3200330" y="3284984"/>
                <a:ext cx="5692149" cy="11330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b="1" i="1">
                              <a:latin typeface="Cambria Math"/>
                            </a:rPr>
                            <m:t>𝟏𝟒𝟑</m:t>
                          </m:r>
                        </m:num>
                        <m:den>
                          <m:r>
                            <a:rPr lang="ru-RU" sz="3600" b="1" i="1">
                              <a:latin typeface="Cambria Math"/>
                            </a:rPr>
                            <m:t>𝟒𝟓</m:t>
                          </m:r>
                        </m:den>
                      </m:f>
                      <m:r>
                        <a:rPr lang="ru-RU" sz="3600" b="1" i="1">
                          <a:latin typeface="Cambria Math"/>
                        </a:rPr>
                        <m:t>=</m:t>
                      </m:r>
                      <m:r>
                        <a:rPr lang="ru-RU" sz="3600" b="1" i="1">
                          <a:latin typeface="Cambria Math"/>
                        </a:rPr>
                        <m:t>𝟑</m:t>
                      </m:r>
                      <m:r>
                        <a:rPr lang="ru-RU" sz="3600" b="1" i="1">
                          <a:latin typeface="Cambria Math"/>
                        </a:rPr>
                        <m:t>,</m:t>
                      </m:r>
                      <m:r>
                        <a:rPr lang="ru-RU" sz="3600" b="1" i="1">
                          <a:latin typeface="Cambria Math"/>
                        </a:rPr>
                        <m:t>𝟏𝟕𝟕𝟕</m:t>
                      </m:r>
                      <m:r>
                        <a:rPr lang="ru-RU" sz="3600" b="1" i="1">
                          <a:latin typeface="Cambria Math"/>
                        </a:rPr>
                        <m:t>…=</m:t>
                      </m:r>
                      <m:r>
                        <a:rPr lang="ru-RU" sz="3600" b="1" i="1">
                          <a:latin typeface="Cambria Math"/>
                        </a:rPr>
                        <m:t>𝟑</m:t>
                      </m:r>
                      <m:r>
                        <a:rPr lang="ru-RU" sz="3600" b="1" i="1">
                          <a:latin typeface="Cambria Math"/>
                        </a:rPr>
                        <m:t>,</m:t>
                      </m:r>
                      <m:r>
                        <a:rPr lang="ru-RU" sz="3600" b="1" i="1">
                          <a:latin typeface="Cambria Math"/>
                        </a:rPr>
                        <m:t>𝟏</m:t>
                      </m:r>
                      <m:r>
                        <a:rPr lang="ru-RU" sz="3600" b="1" i="1">
                          <a:latin typeface="Cambria Math"/>
                        </a:rPr>
                        <m:t>(</m:t>
                      </m:r>
                      <m:r>
                        <a:rPr lang="ru-RU" sz="3600" b="1" i="1">
                          <a:latin typeface="Cambria Math"/>
                        </a:rPr>
                        <m:t>𝟕</m:t>
                      </m:r>
                      <m:r>
                        <a:rPr lang="ru-RU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3600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330" y="3284984"/>
                <a:ext cx="5692149" cy="113306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90521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15 = 15, 000000… = 15, (0)</a:t>
            </a:r>
          </a:p>
          <a:p>
            <a:r>
              <a:rPr lang="ru-RU" sz="3600" b="1" dirty="0" smtClean="0"/>
              <a:t>0, 67 = 0, 670000… = 0, 67(0)</a:t>
            </a:r>
            <a:endParaRPr lang="ru-RU" sz="3600" b="1" dirty="0"/>
          </a:p>
        </p:txBody>
      </p:sp>
    </p:spTree>
    <p:extLst>
      <p:ext uri="{BB962C8B-B14F-4D97-AF65-F5344CB8AC3E}">
        <p14:creationId xmlns="" xmlns:p14="http://schemas.microsoft.com/office/powerpoint/2010/main" val="120322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Работаем устно: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Ст. 193, №968 – 970</a:t>
            </a:r>
          </a:p>
          <a:p>
            <a:pPr marL="109728" indent="0">
              <a:buNone/>
            </a:pPr>
            <a:endParaRPr lang="ru-RU" sz="5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12976"/>
            <a:ext cx="345638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7148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Решаем вместе!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000" b="1" dirty="0" smtClean="0"/>
              <a:t>Ст. 194, №970 , 971 ,</a:t>
            </a:r>
          </a:p>
          <a:p>
            <a:pPr marL="109728" indent="0">
              <a:buNone/>
            </a:pPr>
            <a:r>
              <a:rPr lang="ru-RU" sz="4000" b="1" dirty="0" smtClean="0"/>
              <a:t>                      972.</a:t>
            </a:r>
          </a:p>
          <a:p>
            <a:pPr marL="109728" indent="0">
              <a:buNone/>
            </a:pPr>
            <a:r>
              <a:rPr lang="ru-RU" sz="4000" b="1" dirty="0" smtClean="0"/>
              <a:t> </a:t>
            </a:r>
            <a:endParaRPr lang="ru-RU" sz="4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016"/>
            <a:ext cx="9144000" cy="3310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777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59120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latin typeface="+mn-lt"/>
              </a:rPr>
              <a:t>Решить самостоятельно:</a:t>
            </a:r>
            <a:endParaRPr lang="ru-RU" sz="6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84984"/>
            <a:ext cx="8229600" cy="3289552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№973 (1 и 2 строчки)</a:t>
            </a:r>
          </a:p>
          <a:p>
            <a:r>
              <a:rPr lang="ru-RU" sz="4800" b="1" dirty="0" smtClean="0"/>
              <a:t>взаимопроверка</a:t>
            </a:r>
            <a:endParaRPr lang="ru-RU" sz="48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000" b="1" dirty="0"/>
              <a:t>п. 5.2</a:t>
            </a:r>
            <a:r>
              <a:rPr lang="ru-RU" sz="4000" b="1" dirty="0" smtClean="0"/>
              <a:t>, 1 группа: №</a:t>
            </a:r>
            <a:r>
              <a:rPr lang="ru-RU" sz="4000" b="1" dirty="0" smtClean="0"/>
              <a:t>973</a:t>
            </a:r>
          </a:p>
          <a:p>
            <a:pPr marL="109728" indent="0">
              <a:buNone/>
            </a:pPr>
            <a:r>
              <a:rPr lang="ru-RU" sz="4000" b="1" dirty="0" smtClean="0"/>
              <a:t> </a:t>
            </a:r>
            <a:r>
              <a:rPr lang="ru-RU" sz="4000" b="1" dirty="0" smtClean="0"/>
              <a:t>(3 строчка</a:t>
            </a:r>
            <a:r>
              <a:rPr lang="ru-RU" sz="4000" b="1" dirty="0" smtClean="0"/>
              <a:t>),№ </a:t>
            </a:r>
            <a:r>
              <a:rPr lang="ru-RU" sz="4000" b="1" dirty="0" smtClean="0"/>
              <a:t>974.</a:t>
            </a:r>
          </a:p>
          <a:p>
            <a:pPr marL="109728" indent="0">
              <a:buNone/>
            </a:pPr>
            <a:r>
              <a:rPr lang="ru-RU" sz="4000" b="1" dirty="0" smtClean="0"/>
              <a:t>2 группа: + № 975 (</a:t>
            </a:r>
            <a:r>
              <a:rPr lang="ru-RU" sz="4000" b="1" dirty="0" err="1" smtClean="0"/>
              <a:t>а,б</a:t>
            </a:r>
            <a:r>
              <a:rPr lang="ru-RU" sz="4000" b="1" dirty="0" smtClean="0"/>
              <a:t>)</a:t>
            </a:r>
          </a:p>
          <a:p>
            <a:pPr marL="109728" indent="0">
              <a:buNone/>
            </a:pPr>
            <a:endParaRPr lang="ru-RU" sz="4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06240"/>
            <a:ext cx="2376264" cy="209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4584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Примеры: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ru-RU" dirty="0" smtClean="0"/>
                  <a:t>1 способ:</a:t>
                </a:r>
              </a:p>
              <a:p>
                <a:pPr marL="109728" indent="0">
                  <a:buNone/>
                </a:pPr>
                <a:r>
                  <a:rPr lang="ru-RU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𝟒𝟎</m:t>
                        </m:r>
                      </m:den>
                    </m:f>
                    <m:r>
                      <a:rPr lang="ru-RU" b="1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ru-RU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𝟕</m:t>
                        </m:r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𝟐𝟓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𝟒𝟎</m:t>
                        </m:r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𝟐𝟓</m:t>
                        </m:r>
                      </m:den>
                    </m:f>
                    <m:r>
                      <a:rPr lang="ru-RU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𝟏𝟕𝟓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𝟏𝟎𝟎𝟎</m:t>
                        </m:r>
                      </m:den>
                    </m:f>
                    <m:r>
                      <a:rPr lang="ru-RU" b="1" i="1" smtClean="0">
                        <a:latin typeface="Cambria Math"/>
                      </a:rPr>
                      <m:t>=</m:t>
                    </m:r>
                    <m:r>
                      <a:rPr lang="ru-RU" b="1" i="1" smtClean="0">
                        <a:latin typeface="Cambria Math"/>
                      </a:rPr>
                      <m:t>𝟎</m:t>
                    </m:r>
                    <m:r>
                      <a:rPr lang="ru-RU" b="1" i="1" smtClean="0">
                        <a:latin typeface="Cambria Math"/>
                      </a:rPr>
                      <m:t>,</m:t>
                    </m:r>
                    <m:r>
                      <a:rPr lang="ru-RU" b="1" i="1" smtClean="0">
                        <a:latin typeface="Cambria Math"/>
                      </a:rPr>
                      <m:t>𝟏𝟕𝟓</m:t>
                    </m:r>
                  </m:oMath>
                </a14:m>
                <a:endParaRPr lang="ru-RU" b="1" dirty="0" smtClean="0"/>
              </a:p>
              <a:p>
                <a:r>
                  <a:rPr lang="ru-RU" dirty="0" smtClean="0"/>
                  <a:t>2 способ:</a:t>
                </a:r>
              </a:p>
              <a:p>
                <a:pPr marL="109728" indent="0">
                  <a:buNone/>
                </a:pPr>
                <a:r>
                  <a:rPr lang="ru-RU" dirty="0" smtClean="0"/>
                  <a:t>	</a:t>
                </a: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4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63021"/>
            <a:ext cx="4248472" cy="261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4805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Прочитайте дроби: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12568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ru-RU" sz="6000" b="1" dirty="0"/>
              <a:t>0,(2</a:t>
            </a:r>
            <a:r>
              <a:rPr lang="ru-RU" sz="6000" b="1" dirty="0" smtClean="0"/>
              <a:t>)</a:t>
            </a:r>
          </a:p>
          <a:p>
            <a:pPr marL="109728" indent="0" algn="ctr">
              <a:buNone/>
            </a:pPr>
            <a:r>
              <a:rPr lang="ru-RU" sz="6000" b="1" dirty="0" smtClean="0"/>
              <a:t>78</a:t>
            </a:r>
            <a:r>
              <a:rPr lang="ru-RU" sz="6000" b="1" dirty="0"/>
              <a:t>, (972</a:t>
            </a:r>
            <a:r>
              <a:rPr lang="ru-RU" sz="6000" b="1" dirty="0" smtClean="0"/>
              <a:t>) </a:t>
            </a:r>
          </a:p>
          <a:p>
            <a:pPr marL="109728" indent="0" algn="ctr">
              <a:buNone/>
            </a:pPr>
            <a:r>
              <a:rPr lang="ru-RU" sz="6000" b="1" dirty="0" smtClean="0"/>
              <a:t>1</a:t>
            </a:r>
            <a:r>
              <a:rPr lang="ru-RU" sz="6000" b="1" dirty="0"/>
              <a:t>,(03</a:t>
            </a:r>
            <a:r>
              <a:rPr lang="ru-RU" sz="6000" b="1" dirty="0" smtClean="0"/>
              <a:t>)</a:t>
            </a:r>
          </a:p>
          <a:p>
            <a:pPr marL="109728" indent="0" algn="ctr">
              <a:buNone/>
            </a:pPr>
            <a:r>
              <a:rPr lang="ru-RU" sz="6000" b="1" dirty="0" smtClean="0"/>
              <a:t>3,6(23)</a:t>
            </a:r>
          </a:p>
          <a:p>
            <a:pPr marL="109728" indent="0" algn="ctr">
              <a:buNone/>
            </a:pPr>
            <a:r>
              <a:rPr lang="ru-RU" sz="6000" b="1" dirty="0" smtClean="0"/>
              <a:t>61</a:t>
            </a:r>
            <a:r>
              <a:rPr lang="ru-RU" sz="6000" b="1" dirty="0"/>
              <a:t>, (32</a:t>
            </a:r>
            <a:r>
              <a:rPr lang="ru-RU" sz="6000" b="1" dirty="0" smtClean="0"/>
              <a:t>)</a:t>
            </a:r>
            <a:endParaRPr lang="ru-RU" sz="6000" b="1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0262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Найди закономерность: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109728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5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54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5400" b="1" i="1" smtClean="0"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r>
                  <a:rPr lang="ru-RU" sz="5400" b="1" dirty="0" smtClean="0"/>
                  <a:t>=0,(1)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5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5400" b="1" i="1" smtClean="0"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ru-RU" sz="5400" b="1" i="1" smtClean="0"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r>
                  <a:rPr lang="ru-RU" sz="5400" b="1" dirty="0" smtClean="0"/>
                  <a:t>=0,(4)</a:t>
                </a:r>
              </a:p>
              <a:p>
                <a:pPr marL="109728" indent="0">
                  <a:buNone/>
                </a:pPr>
                <a:endParaRPr lang="ru-RU" sz="5400" b="1" dirty="0" smtClean="0"/>
              </a:p>
              <a:p>
                <a:pPr marL="109728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5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5400" b="1" i="1" smtClean="0">
                            <a:latin typeface="Cambria Math"/>
                          </a:rPr>
                          <m:t>𝟏𝟐</m:t>
                        </m:r>
                      </m:num>
                      <m:den>
                        <m:r>
                          <a:rPr lang="ru-RU" sz="5400" b="1" i="1" smtClean="0">
                            <a:latin typeface="Cambria Math"/>
                          </a:rPr>
                          <m:t>𝟗𝟗</m:t>
                        </m:r>
                      </m:den>
                    </m:f>
                  </m:oMath>
                </a14:m>
                <a:r>
                  <a:rPr lang="ru-RU" sz="5400" b="1" dirty="0" smtClean="0"/>
                  <a:t>=0,(12)	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5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5400" b="1" i="1" smtClean="0">
                            <a:latin typeface="Cambria Math"/>
                          </a:rPr>
                          <m:t>𝟐𝟑</m:t>
                        </m:r>
                      </m:num>
                      <m:den>
                        <m:r>
                          <a:rPr lang="ru-RU" sz="5400" b="1" i="1" smtClean="0">
                            <a:latin typeface="Cambria Math"/>
                          </a:rPr>
                          <m:t>𝟗𝟗</m:t>
                        </m:r>
                      </m:den>
                    </m:f>
                  </m:oMath>
                </a14:m>
                <a:r>
                  <a:rPr lang="ru-RU" sz="5400" b="1" dirty="0" smtClean="0"/>
                  <a:t>=0,(23)</a:t>
                </a:r>
                <a:endParaRPr lang="ru-RU" sz="5400" b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r="-8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86949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34008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Подведем итоги.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8856984" cy="525658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dirty="0" smtClean="0"/>
              <a:t>                - Урок был интересным, материал </a:t>
            </a:r>
          </a:p>
          <a:p>
            <a:pPr>
              <a:buFontTx/>
              <a:buChar char="-"/>
            </a:pPr>
            <a:r>
              <a:rPr lang="ru-RU" dirty="0"/>
              <a:t> </a:t>
            </a:r>
            <a:r>
              <a:rPr lang="ru-RU" dirty="0" smtClean="0"/>
              <a:t>                  полностью понятен.                       </a:t>
            </a:r>
          </a:p>
          <a:p>
            <a:pPr>
              <a:buFontTx/>
              <a:buChar char="-"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             -       - Было интересно, но не до конца </a:t>
            </a:r>
          </a:p>
          <a:p>
            <a:pPr marL="109728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понятно, нужно еще поработать</a:t>
            </a:r>
          </a:p>
          <a:p>
            <a:pPr marL="109728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самостоятельно.  </a:t>
            </a:r>
          </a:p>
          <a:p>
            <a:pPr marL="109728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</a:t>
            </a:r>
          </a:p>
          <a:p>
            <a:pPr marL="109728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- Почти ничего не понял(а)!             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1638803" cy="159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63" y="2720742"/>
            <a:ext cx="2004402" cy="200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5615"/>
            <a:ext cx="1729069" cy="219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4369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375</TotalTime>
  <Words>203</Words>
  <Application>Microsoft Office PowerPoint</Application>
  <PresentationFormat>Экран (4:3)</PresentationFormat>
  <Paragraphs>52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Городская</vt:lpstr>
      <vt:lpstr>Урок №167</vt:lpstr>
      <vt:lpstr>Бесконечные периодические десятичные дроби</vt:lpstr>
      <vt:lpstr>Слайд 3</vt:lpstr>
      <vt:lpstr>Примеры:</vt:lpstr>
      <vt:lpstr>Примеры:</vt:lpstr>
      <vt:lpstr>Примеры:</vt:lpstr>
      <vt:lpstr>Примеры:</vt:lpstr>
      <vt:lpstr>Работаем устно:</vt:lpstr>
      <vt:lpstr>Решаем вместе!</vt:lpstr>
      <vt:lpstr>Слайд 10</vt:lpstr>
      <vt:lpstr>Решить самостоятельно:</vt:lpstr>
      <vt:lpstr>Домашнее задание…</vt:lpstr>
      <vt:lpstr>Примеры:</vt:lpstr>
      <vt:lpstr>Прочитайте дроби:</vt:lpstr>
      <vt:lpstr>Найди закономерность:</vt:lpstr>
      <vt:lpstr>Подведем итоги.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 – наука молодых. Иначе и быть не может. Занятия математикой – это такая гимнастика ума, для которой нужны вся гибкость и вся выносливость молодости.                              Норберт Винер </dc:title>
  <dc:creator>Nadya</dc:creator>
  <cp:lastModifiedBy>Админ</cp:lastModifiedBy>
  <cp:revision>38</cp:revision>
  <dcterms:created xsi:type="dcterms:W3CDTF">2016-03-31T13:11:41Z</dcterms:created>
  <dcterms:modified xsi:type="dcterms:W3CDTF">2017-09-03T17:50:10Z</dcterms:modified>
</cp:coreProperties>
</file>